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41"/>
  </p:notesMasterIdLst>
  <p:handoutMasterIdLst>
    <p:handoutMasterId r:id="rId42"/>
  </p:handoutMasterIdLst>
  <p:sldIdLst>
    <p:sldId id="2719" r:id="rId5"/>
    <p:sldId id="2711" r:id="rId6"/>
    <p:sldId id="2735" r:id="rId7"/>
    <p:sldId id="2720" r:id="rId8"/>
    <p:sldId id="2784" r:id="rId9"/>
    <p:sldId id="2789" r:id="rId10"/>
    <p:sldId id="2721" r:id="rId11"/>
    <p:sldId id="2747" r:id="rId12"/>
    <p:sldId id="2745" r:id="rId13"/>
    <p:sldId id="2724" r:id="rId14"/>
    <p:sldId id="2722" r:id="rId15"/>
    <p:sldId id="2729" r:id="rId16"/>
    <p:sldId id="2725" r:id="rId17"/>
    <p:sldId id="2727" r:id="rId18"/>
    <p:sldId id="2731" r:id="rId19"/>
    <p:sldId id="2736" r:id="rId20"/>
    <p:sldId id="2782" r:id="rId21"/>
    <p:sldId id="2785" r:id="rId22"/>
    <p:sldId id="2751" r:id="rId23"/>
    <p:sldId id="2750" r:id="rId24"/>
    <p:sldId id="2752" r:id="rId25"/>
    <p:sldId id="2753" r:id="rId26"/>
    <p:sldId id="2757" r:id="rId27"/>
    <p:sldId id="2762" r:id="rId28"/>
    <p:sldId id="2761" r:id="rId29"/>
    <p:sldId id="2764" r:id="rId30"/>
    <p:sldId id="2766" r:id="rId31"/>
    <p:sldId id="2771" r:id="rId32"/>
    <p:sldId id="2769" r:id="rId33"/>
    <p:sldId id="2774" r:id="rId34"/>
    <p:sldId id="2773" r:id="rId35"/>
    <p:sldId id="2776" r:id="rId36"/>
    <p:sldId id="2778" r:id="rId37"/>
    <p:sldId id="2787" r:id="rId38"/>
    <p:sldId id="2781" r:id="rId39"/>
    <p:sldId id="2788" r:id="rId40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FFCC99"/>
    <a:srgbClr val="FF9966"/>
    <a:srgbClr val="FFCCFF"/>
    <a:srgbClr val="FF99FF"/>
    <a:srgbClr val="99FF99"/>
    <a:srgbClr val="66FF66"/>
    <a:srgbClr val="DDDDDD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5" autoAdjust="0"/>
    <p:restoredTop sz="93683" autoAdjust="0"/>
  </p:normalViewPr>
  <p:slideViewPr>
    <p:cSldViewPr>
      <p:cViewPr>
        <p:scale>
          <a:sx n="100" d="100"/>
          <a:sy n="100" d="100"/>
        </p:scale>
        <p:origin x="-55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58" y="-96"/>
      </p:cViewPr>
      <p:guideLst>
        <p:guide orient="horz" pos="2928"/>
        <p:guide pos="2208"/>
      </p:guideLst>
    </p:cSldViewPr>
  </p:notesViewPr>
  <p:gridSpacing cx="187269438" cy="187269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38"/>
            <a:ext cx="3038145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t" anchorCtr="0" compatLnSpc="1">
            <a:prstTxWarp prst="textNoShape">
              <a:avLst/>
            </a:prstTxWarp>
          </a:bodyPr>
          <a:lstStyle>
            <a:lvl1pPr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-1538"/>
            <a:ext cx="3038144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t" anchorCtr="0" compatLnSpc="1">
            <a:prstTxWarp prst="textNoShape">
              <a:avLst/>
            </a:prstTxWarp>
          </a:bodyPr>
          <a:lstStyle>
            <a:lvl1pPr algn="r"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b" anchorCtr="0" compatLnSpc="1">
            <a:prstTxWarp prst="textNoShape">
              <a:avLst/>
            </a:prstTxWarp>
          </a:bodyPr>
          <a:lstStyle>
            <a:lvl1pPr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b" anchorCtr="0" compatLnSpc="1">
            <a:prstTxWarp prst="textNoShape">
              <a:avLst/>
            </a:prstTxWarp>
          </a:bodyPr>
          <a:lstStyle>
            <a:lvl1pPr algn="r"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0CCBB0-2969-40B6-88B5-ADBE94412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781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38"/>
            <a:ext cx="3038145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t" anchorCtr="0" compatLnSpc="1">
            <a:prstTxWarp prst="textNoShape">
              <a:avLst/>
            </a:prstTxWarp>
          </a:bodyPr>
          <a:lstStyle>
            <a:lvl1pPr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-1538"/>
            <a:ext cx="3038144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t" anchorCtr="0" compatLnSpc="1">
            <a:prstTxWarp prst="textNoShape">
              <a:avLst/>
            </a:prstTxWarp>
          </a:bodyPr>
          <a:lstStyle>
            <a:lvl1pPr algn="r"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b" anchorCtr="0" compatLnSpc="1">
            <a:prstTxWarp prst="textNoShape">
              <a:avLst/>
            </a:prstTxWarp>
          </a:bodyPr>
          <a:lstStyle>
            <a:lvl1pPr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99" tIns="0" rIns="19299" bIns="0" numCol="1" anchor="b" anchorCtr="0" compatLnSpc="1">
            <a:prstTxWarp prst="textNoShape">
              <a:avLst/>
            </a:prstTxWarp>
          </a:bodyPr>
          <a:lstStyle>
            <a:lvl1pPr algn="r" defTabSz="925766" eaLnBrk="0" hangingPunct="0">
              <a:defRPr kumimoji="0"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C2E56B1-14A5-4E25-B5CE-0E6A98349D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1162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544513"/>
            <a:ext cx="4948237" cy="371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341373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E56B1-14A5-4E25-B5CE-0E6A98349D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ClickThumbnail(45)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31825" y="1071563"/>
            <a:ext cx="7769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73100" y="1000125"/>
            <a:ext cx="77676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5" descr="fdot 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888" y="503238"/>
            <a:ext cx="1257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ictur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508000"/>
            <a:ext cx="1208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172200"/>
            <a:ext cx="1905000" cy="457200"/>
          </a:xfrm>
        </p:spPr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62010FD2-CE1D-4DF1-8FBB-13779B2A958D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1722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6E622891-F493-4646-8019-940AC9781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51D4-0193-468A-B19E-D5F0B4447F16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C3619-5282-45E2-8585-C7D9FDF82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B043-1084-4BA9-9F38-AFFD90EA87F9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250C-73C5-42C0-BC4E-C4DAC6FD7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285750"/>
            <a:ext cx="60340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04938"/>
            <a:ext cx="7772400" cy="48815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537C-62DD-4ECE-85EB-345FD4489D66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3BEEF-D550-4EE7-9E11-7E066A05A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285750"/>
            <a:ext cx="60340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04938"/>
            <a:ext cx="3810000" cy="488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4938"/>
            <a:ext cx="3810000" cy="488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0CA5-CC68-417B-9447-4D34FBC21DA5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3DD2E-D532-42DB-91EA-F6F5CBFC2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285750"/>
            <a:ext cx="60340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04938"/>
            <a:ext cx="3810000" cy="488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04938"/>
            <a:ext cx="3810000" cy="48815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CCAE-BCA0-4E7B-89F8-700788842036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D6D22-EA24-4242-924D-F383D0D5A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77A6-ED0A-4109-9E94-61B312FAA6E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1A04A-A2A8-4621-8CA8-BC3E47A6F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8215-98B9-4A10-9A26-F1556275D90E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2ABD2-E03A-433B-B87D-9C46EAEB2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04938"/>
            <a:ext cx="3810000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4938"/>
            <a:ext cx="3810000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0854-F203-43BC-9ACB-30CAE7672008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2A04-F9B4-40B1-9D4B-B3F3B2F79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F6D0A-3CF9-4792-B5DF-DA68BD2C74F1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068AF-652C-4EC0-BC52-F949907A8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2917-5CF9-4F3C-BCE0-B4AD53A52B02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D9E59-0D29-4DA4-8D67-3DE9C91C7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0AF0-2BBB-42BD-9A00-4609B4E47BFF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D8209-7E74-44CC-B9DF-2565D3932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8BC0-DD94-41D5-8743-1CF9D6C606DA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571B7-3D5E-4418-B47C-C32D901C6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E43D-1256-40BF-A546-593A53520B04}" type="datetime1">
              <a:rPr lang="en-US" smtClean="0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78947-60F4-4D1D-81FC-A3D1E8D4F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javascript:ClickThumbnail(45)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ltGray">
          <a:xfrm>
            <a:off x="381000" y="0"/>
            <a:ext cx="9144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ltGray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ltGray">
          <a:xfrm>
            <a:off x="763588" y="320675"/>
            <a:ext cx="8380412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63675" y="285750"/>
            <a:ext cx="6034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04938"/>
            <a:ext cx="77724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7480" name="Rectangle 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286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3" rIns="92066" bIns="4603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9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D63DF4B-E3E0-4104-A681-DDE52EE04544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617481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85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3" rIns="92066" bIns="46033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9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17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900" y="65722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3" rIns="92066" bIns="4603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9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0652C01-97C3-4C29-B806-AF38CC06C8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7493" name="Line 21"/>
          <p:cNvSpPr>
            <a:spLocks noChangeShapeType="1"/>
          </p:cNvSpPr>
          <p:nvPr/>
        </p:nvSpPr>
        <p:spPr bwMode="auto">
          <a:xfrm>
            <a:off x="1095375" y="1085850"/>
            <a:ext cx="6170613" cy="0"/>
          </a:xfrm>
          <a:prstGeom prst="line">
            <a:avLst/>
          </a:prstGeom>
          <a:noFill/>
          <a:ln w="38100">
            <a:solidFill>
              <a:srgbClr val="008000">
                <a:alpha val="7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>
            <a:off x="1095375" y="1163638"/>
            <a:ext cx="5735638" cy="0"/>
          </a:xfrm>
          <a:prstGeom prst="line">
            <a:avLst/>
          </a:prstGeom>
          <a:noFill/>
          <a:ln w="38100">
            <a:solidFill>
              <a:srgbClr val="008000">
                <a:alpha val="7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95" name="Line 23"/>
          <p:cNvSpPr>
            <a:spLocks noChangeShapeType="1"/>
          </p:cNvSpPr>
          <p:nvPr/>
        </p:nvSpPr>
        <p:spPr bwMode="auto">
          <a:xfrm>
            <a:off x="1095375" y="1235075"/>
            <a:ext cx="5310188" cy="0"/>
          </a:xfrm>
          <a:prstGeom prst="line">
            <a:avLst/>
          </a:prstGeom>
          <a:noFill/>
          <a:ln w="38100">
            <a:solidFill>
              <a:srgbClr val="008000">
                <a:alpha val="75000"/>
              </a:srgbClr>
            </a:solidFill>
            <a:round/>
            <a:headEnd type="none" w="sm" len="sm"/>
            <a:tailEnd type="none" w="sm" len="sm"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24" descr="fdot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563" y="1365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6" descr="Picture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77188" y="171450"/>
            <a:ext cx="97631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65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3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3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3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5BB42E-44E7-481C-8D39-B508DB447534}" type="datetime1">
              <a:rPr lang="en-US" smtClean="0"/>
              <a:pPr/>
              <a:t>11/13/2012</a:t>
            </a:fld>
            <a:endParaRPr lang="en-US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Review</a:t>
            </a:r>
            <a:endParaRPr lang="en-US" dirty="0" smtClean="0"/>
          </a:p>
        </p:txBody>
      </p:sp>
      <p:sp>
        <p:nvSpPr>
          <p:cNvPr id="34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/>
          </a:p>
        </p:txBody>
      </p:sp>
      <p:sp>
        <p:nvSpPr>
          <p:cNvPr id="3475459" name="Rectangle 3"/>
          <p:cNvSpPr>
            <a:spLocks noChangeArrowheads="1"/>
          </p:cNvSpPr>
          <p:nvPr/>
        </p:nvSpPr>
        <p:spPr bwMode="auto">
          <a:xfrm>
            <a:off x="731837" y="2697163"/>
            <a:ext cx="82216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marL="228600" lvl="0">
              <a:spcBef>
                <a:spcPts val="600"/>
              </a:spcBef>
              <a:spcAft>
                <a:spcPts val="600"/>
              </a:spcAft>
              <a:tabLst>
                <a:tab pos="857250" algn="l"/>
              </a:tabLst>
            </a:pPr>
            <a:r>
              <a:rPr lang="en-US" sz="3200" dirty="0" smtClean="0">
                <a:solidFill>
                  <a:schemeClr val="accent2"/>
                </a:solidFill>
              </a:rPr>
              <a:t>Color DMS UI Updates</a:t>
            </a:r>
            <a:endParaRPr kumimoji="0" lang="en-US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3475460" name="Text Box 4"/>
          <p:cNvSpPr txBox="1">
            <a:spLocks noChangeArrowheads="1"/>
          </p:cNvSpPr>
          <p:nvPr/>
        </p:nvSpPr>
        <p:spPr bwMode="auto">
          <a:xfrm>
            <a:off x="3108960" y="4370388"/>
            <a:ext cx="5661979" cy="5238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862013" eaLnBrk="0" hangingPunct="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Following Initial Design Review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Send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/ Remove page buttons replaced by icons</a:t>
            </a:r>
          </a:p>
          <a:p>
            <a:r>
              <a:rPr lang="en-US" dirty="0" smtClean="0"/>
              <a:t>Color dropdown will show items colored</a:t>
            </a:r>
          </a:p>
          <a:p>
            <a:r>
              <a:rPr lang="en-US" dirty="0" smtClean="0"/>
              <a:t>Graphic dropdown will show image folder structure</a:t>
            </a:r>
          </a:p>
          <a:p>
            <a:r>
              <a:rPr lang="en-US" dirty="0" smtClean="0"/>
              <a:t>Message search moved to top of dialog</a:t>
            </a:r>
          </a:p>
          <a:p>
            <a:r>
              <a:rPr lang="en-US" dirty="0" smtClean="0"/>
              <a:t>New buttons: Save to Library, Show Queue, Collapse All (Libraries)</a:t>
            </a:r>
          </a:p>
          <a:p>
            <a:r>
              <a:rPr lang="en-US" dirty="0" smtClean="0"/>
              <a:t>Show / Hide Library controls</a:t>
            </a:r>
          </a:p>
          <a:p>
            <a:r>
              <a:rPr lang="en-US" dirty="0" smtClean="0"/>
              <a:t>Tree icons</a:t>
            </a:r>
          </a:p>
          <a:p>
            <a:r>
              <a:rPr lang="en-US" dirty="0" smtClean="0"/>
              <a:t>Note: Ribbon not added because edit control used in multiple places</a:t>
            </a:r>
          </a:p>
          <a:p>
            <a:pPr lvl="1"/>
            <a:r>
              <a:rPr lang="en-US" dirty="0" smtClean="0"/>
              <a:t>Integrating ribbon into each dialog would require additional effort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6EBB2-4589-4F22-94CD-C85917FFAEE7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Send Message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3C428-4322-4E22-AA61-5BE89604156A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65960"/>
            <a:ext cx="586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5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Removed</a:t>
            </a:r>
            <a:br>
              <a:rPr lang="en-US" dirty="0" smtClean="0"/>
            </a:br>
            <a:r>
              <a:rPr lang="en-US" dirty="0" smtClean="0"/>
              <a:t>sub-dialog</a:t>
            </a:r>
          </a:p>
          <a:p>
            <a:r>
              <a:rPr lang="en-US" dirty="0" smtClean="0"/>
              <a:t>Context menu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Rename</a:t>
            </a:r>
          </a:p>
          <a:p>
            <a:pPr lvl="1"/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AEB8D-853C-4034-8003-FBD5B6F0BAC3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046720" y="5257800"/>
            <a:ext cx="0" cy="5486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840480" y="5806440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File Open Dialog, selected image added to selected folder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417320"/>
            <a:ext cx="49149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68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Message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layout to differentiate from Send dialog</a:t>
            </a:r>
          </a:p>
          <a:p>
            <a:pPr lvl="1"/>
            <a:r>
              <a:rPr lang="en-US" dirty="0" smtClean="0"/>
              <a:t>Provides filter / sort controls in grid</a:t>
            </a:r>
          </a:p>
          <a:p>
            <a:pPr lvl="1"/>
            <a:r>
              <a:rPr lang="en-US" dirty="0" smtClean="0"/>
              <a:t>Shows simplified version of message text</a:t>
            </a:r>
          </a:p>
          <a:p>
            <a:pPr lvl="1"/>
            <a:r>
              <a:rPr lang="en-US" dirty="0" smtClean="0"/>
              <a:t>Could provide graphic version as user option</a:t>
            </a:r>
          </a:p>
          <a:p>
            <a:r>
              <a:rPr lang="en-US" dirty="0" smtClean="0"/>
              <a:t>Uses multiple changes, save once approach</a:t>
            </a:r>
          </a:p>
          <a:p>
            <a:r>
              <a:rPr lang="en-US" dirty="0" smtClean="0"/>
              <a:t>Add </a:t>
            </a:r>
            <a:r>
              <a:rPr lang="en-US" dirty="0"/>
              <a:t>/ Remove page buttons replaced by icons</a:t>
            </a:r>
          </a:p>
          <a:p>
            <a:r>
              <a:rPr lang="en-US" dirty="0"/>
              <a:t>Color dropdown will show items colored</a:t>
            </a:r>
          </a:p>
          <a:p>
            <a:r>
              <a:rPr lang="en-US" dirty="0"/>
              <a:t>Graphic dropdown will show image folder structure</a:t>
            </a:r>
          </a:p>
          <a:p>
            <a:r>
              <a:rPr lang="en-US" dirty="0" smtClean="0"/>
              <a:t>Removed Priority field</a:t>
            </a:r>
          </a:p>
          <a:p>
            <a:pPr lvl="1"/>
            <a:r>
              <a:rPr lang="en-US" dirty="0" smtClean="0"/>
              <a:t>Not currently stored in DMS</a:t>
            </a:r>
          </a:p>
          <a:p>
            <a:pPr lvl="1"/>
            <a:r>
              <a:rPr lang="en-US" dirty="0" smtClean="0"/>
              <a:t>Will add enhancement if schedule / budget allow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4A106-C172-44EB-AADF-68D9E9ECD69A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2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Message Libraries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88F10-31ED-4C95-A49D-DBB3119FDD37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325614"/>
            <a:ext cx="4624251" cy="52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Sequences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functionality has been removed from DMS</a:t>
            </a:r>
          </a:p>
          <a:p>
            <a:r>
              <a:rPr lang="en-US" dirty="0" smtClean="0"/>
              <a:t>New support will be added for DMS message control through SAS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7F58A-B1DD-4EE4-878A-0208C751BBD2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Ribbon layout modified</a:t>
            </a:r>
          </a:p>
          <a:p>
            <a:r>
              <a:rPr lang="en-US" dirty="0" smtClean="0"/>
              <a:t>Roadway / direction column added</a:t>
            </a:r>
          </a:p>
          <a:p>
            <a:r>
              <a:rPr lang="en-US" dirty="0" smtClean="0"/>
              <a:t>Next Message column available for selection by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8AF62-B2BE-4793-BA29-244B19F1582F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9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Management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84A4B-A8A2-4244-B449-769884ECE1A1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" y="1417319"/>
            <a:ext cx="8493180" cy="45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2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Management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269FB-7820-41C5-BDE7-CB5C7A5951BD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22" y="1417321"/>
            <a:ext cx="84896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8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button commands to Ribbon bar</a:t>
            </a:r>
          </a:p>
          <a:p>
            <a:r>
              <a:rPr lang="en-US" dirty="0" smtClean="0"/>
              <a:t>Find on Map moved to context menu</a:t>
            </a:r>
          </a:p>
          <a:p>
            <a:r>
              <a:rPr lang="en-US" dirty="0" smtClean="0"/>
              <a:t>Description column available through column chooser</a:t>
            </a:r>
          </a:p>
          <a:p>
            <a:r>
              <a:rPr lang="en-US" dirty="0" smtClean="0"/>
              <a:t>Using third party grid control for filter / sort support</a:t>
            </a:r>
          </a:p>
          <a:p>
            <a:pPr lvl="1"/>
            <a:r>
              <a:rPr lang="en-US" dirty="0" smtClean="0"/>
              <a:t>Provides individual expansion of detail rows not available in default Microsoft control</a:t>
            </a:r>
          </a:p>
          <a:p>
            <a:r>
              <a:rPr lang="en-US" dirty="0" smtClean="0"/>
              <a:t>Rearranged elements of DMS display to reduce vertical space use</a:t>
            </a:r>
          </a:p>
          <a:p>
            <a:r>
              <a:rPr lang="en-US" dirty="0" smtClean="0"/>
              <a:t>Not implementing tabbed dialog in this release</a:t>
            </a:r>
          </a:p>
          <a:p>
            <a:pPr lvl="1"/>
            <a:r>
              <a:rPr lang="en-US" dirty="0" smtClean="0"/>
              <a:t>Comprehensive tabbing / docking solution needed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6B2B3-CF7D-4D37-9F3F-81D1C56CB0D6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Design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Comments from preliminary design review were solicited from districts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Comments were consolidated for consideration by CO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After evaluation by CO, list of approved changes was developed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These mock ups represent the changes approved following the preliminary design review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9E5A0-12E4-4C46-97DF-4C502243829F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8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Times Tab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DFBA6-17A1-485E-AA35-C62D6FCDE8BE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17320"/>
            <a:ext cx="66103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Response Plans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4938"/>
            <a:ext cx="7909560" cy="4881562"/>
          </a:xfrm>
        </p:spPr>
        <p:txBody>
          <a:bodyPr/>
          <a:lstStyle/>
          <a:p>
            <a:r>
              <a:rPr lang="en-US" sz="2000" dirty="0" smtClean="0"/>
              <a:t>Current Plan message borders colored based on posting state</a:t>
            </a:r>
            <a:r>
              <a:rPr lang="en-US" sz="2000" dirty="0"/>
              <a:t> </a:t>
            </a:r>
            <a:r>
              <a:rPr lang="en-US" sz="2000" dirty="0" smtClean="0"/>
              <a:t>(also displayed as text)</a:t>
            </a:r>
          </a:p>
          <a:p>
            <a:r>
              <a:rPr lang="en-US" sz="2000" dirty="0" smtClean="0"/>
              <a:t>Suggested messages with no change shown grayed out</a:t>
            </a:r>
          </a:p>
          <a:p>
            <a:r>
              <a:rPr lang="en-US" sz="2000" dirty="0" smtClean="0"/>
              <a:t>Priority in lower right of messages</a:t>
            </a:r>
          </a:p>
          <a:p>
            <a:pPr lvl="1"/>
            <a:r>
              <a:rPr lang="en-US" sz="2000" dirty="0" smtClean="0"/>
              <a:t>Could display “Priority” as tooltip if hovering over number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CA520-F8FF-483F-A434-FC9E2A00FD2E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4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Response Plans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Plan view: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27416-659E-4E56-A967-D68612A33AB6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" y="1796415"/>
            <a:ext cx="8507022" cy="47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6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Response Plans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Plan view: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16927-DB26-4BC8-A218-B4548F838E5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65960"/>
            <a:ext cx="8799241" cy="45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9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Predefined Plans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multiple changes, save once approach</a:t>
            </a:r>
          </a:p>
          <a:p>
            <a:r>
              <a:rPr lang="en-US" dirty="0" smtClean="0"/>
              <a:t>Event Matching view:</a:t>
            </a:r>
          </a:p>
          <a:p>
            <a:r>
              <a:rPr lang="en-US" dirty="0" smtClean="0"/>
              <a:t>Plan</a:t>
            </a:r>
            <a:br>
              <a:rPr lang="en-US" dirty="0" smtClean="0"/>
            </a:br>
            <a:r>
              <a:rPr lang="en-US" dirty="0" smtClean="0"/>
              <a:t>context</a:t>
            </a:r>
            <a:br>
              <a:rPr lang="en-US" dirty="0" smtClean="0"/>
            </a:br>
            <a:r>
              <a:rPr lang="en-US" dirty="0" smtClean="0"/>
              <a:t>menu 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Delete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12207-A818-4BD4-96B9-6CC502EB996E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205139"/>
            <a:ext cx="6198869" cy="43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20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Predefined Plans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Item view:</a:t>
            </a:r>
          </a:p>
          <a:p>
            <a:r>
              <a:rPr lang="en-US" dirty="0" smtClean="0"/>
              <a:t>Plan item</a:t>
            </a:r>
            <a:br>
              <a:rPr lang="en-US" dirty="0" smtClean="0"/>
            </a:br>
            <a:r>
              <a:rPr lang="en-US" dirty="0" smtClean="0"/>
              <a:t>context</a:t>
            </a:r>
            <a:br>
              <a:rPr lang="en-US" dirty="0" smtClean="0"/>
            </a:b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Edit</a:t>
            </a:r>
          </a:p>
          <a:p>
            <a:pPr lvl="1"/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92C2-2FBF-4C28-BAED-A18811F3FF6F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66" y="1965959"/>
            <a:ext cx="6512289" cy="45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50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744F07-1EA1-4C3B-BB09-FC783CA62780}" type="datetime1">
              <a:rPr lang="en-US" smtClean="0"/>
              <a:pPr/>
              <a:t>11/13/2012</a:t>
            </a:fld>
            <a:endParaRPr lang="en-US" dirty="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Design Review</a:t>
            </a:r>
            <a:endParaRPr lang="en-US" dirty="0" smtClean="0"/>
          </a:p>
        </p:txBody>
      </p:sp>
      <p:sp>
        <p:nvSpPr>
          <p:cNvPr id="34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/>
          </a:p>
        </p:txBody>
      </p:sp>
      <p:sp>
        <p:nvSpPr>
          <p:cNvPr id="3475459" name="Rectangle 3"/>
          <p:cNvSpPr>
            <a:spLocks noChangeArrowheads="1"/>
          </p:cNvSpPr>
          <p:nvPr/>
        </p:nvSpPr>
        <p:spPr bwMode="auto">
          <a:xfrm>
            <a:off x="731837" y="2697163"/>
            <a:ext cx="82216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marL="228600" lvl="0">
              <a:spcBef>
                <a:spcPts val="600"/>
              </a:spcBef>
              <a:spcAft>
                <a:spcPts val="600"/>
              </a:spcAft>
              <a:tabLst>
                <a:tab pos="857250" algn="l"/>
              </a:tabLst>
            </a:pPr>
            <a:r>
              <a:rPr lang="en-US" sz="3200" dirty="0" smtClean="0">
                <a:solidFill>
                  <a:schemeClr val="accent2"/>
                </a:solidFill>
              </a:rPr>
              <a:t>Scheduled Actions Updates</a:t>
            </a:r>
            <a:endParaRPr kumimoji="0" lang="en-US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3475460" name="Text Box 4"/>
          <p:cNvSpPr txBox="1">
            <a:spLocks noChangeArrowheads="1"/>
          </p:cNvSpPr>
          <p:nvPr/>
        </p:nvSpPr>
        <p:spPr bwMode="auto">
          <a:xfrm>
            <a:off x="3108960" y="4370388"/>
            <a:ext cx="5661979" cy="5238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862013" eaLnBrk="0" hangingPunct="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Following Initial Design Review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6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Schedule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Replaced previous calendar control</a:t>
            </a:r>
          </a:p>
          <a:p>
            <a:pPr lvl="1"/>
            <a:r>
              <a:rPr lang="en-US" dirty="0" smtClean="0"/>
              <a:t>Third party toolkit used for data grids and ribbon also includes schedule calendar control</a:t>
            </a:r>
          </a:p>
          <a:p>
            <a:pPr lvl="1"/>
            <a:r>
              <a:rPr lang="en-US" dirty="0" smtClean="0"/>
              <a:t>Full functionality will be evaluated and additional features incorporated where possible</a:t>
            </a:r>
          </a:p>
          <a:p>
            <a:r>
              <a:rPr lang="en-US" dirty="0" smtClean="0"/>
              <a:t>Added month view calendar control</a:t>
            </a:r>
          </a:p>
          <a:p>
            <a:r>
              <a:rPr lang="en-US" dirty="0" smtClean="0"/>
              <a:t>Added visibility checkboxes to list of schedules</a:t>
            </a:r>
          </a:p>
          <a:p>
            <a:r>
              <a:rPr lang="en-US" dirty="0" smtClean="0"/>
              <a:t>Context menu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Edit</a:t>
            </a:r>
          </a:p>
          <a:p>
            <a:pPr lvl="1"/>
            <a:r>
              <a:rPr lang="en-US" dirty="0" smtClean="0"/>
              <a:t>Delete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0CABA-217A-40C1-81F4-11739C42A985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Schedule Overview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6F9A1-1DBE-48FD-807B-992F01BA86DF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270186"/>
            <a:ext cx="6766560" cy="52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Schedule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using Managed mode for Travel Times / schedule enable / disable</a:t>
            </a:r>
          </a:p>
          <a:p>
            <a:r>
              <a:rPr lang="en-US" dirty="0" smtClean="0"/>
              <a:t>Added support for DMS items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8A78A-9913-43B8-A01B-66173596F768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Still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Dialogs are much closer to finalized, but could still be tweaked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If any showstoppers are present, please speak 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8EE92-EB47-4B28-9CB8-DB7899328566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3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Schedule Item (Timing)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45BCD-A759-47EC-91B8-54C46F1DC059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17320"/>
            <a:ext cx="4533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98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Schedule Item (Devices)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to use sortable / filterable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9A1A-00C1-4E6C-94D4-0D45AE16CBE3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783080"/>
            <a:ext cx="4533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2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SAS: Schedule Item (Travel Times, Schedules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09073-2622-4E69-8728-BE9B62638DAC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17320"/>
            <a:ext cx="4533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8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SAS: Schedule Item (CCTV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50D13-B205-405A-BC65-0CE6CED96B16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17320"/>
            <a:ext cx="45339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54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SAS: Schedule Item </a:t>
            </a:r>
            <a:r>
              <a:rPr lang="en-US" dirty="0" smtClean="0"/>
              <a:t>(DMS)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44F17-BE3B-4439-B044-4EF78DFC1A4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2" y="1417320"/>
            <a:ext cx="52101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6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SAS: Action Lists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major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2187C-F409-4762-AAB4-16C7EB45D9FB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365" y="1965960"/>
            <a:ext cx="63436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SAS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structure of SAS could allow additional items to be scheduled.</a:t>
            </a:r>
          </a:p>
          <a:p>
            <a:pPr lvl="1"/>
            <a:r>
              <a:rPr lang="en-US" dirty="0" smtClean="0"/>
              <a:t>HAR</a:t>
            </a:r>
          </a:p>
          <a:p>
            <a:pPr lvl="1"/>
            <a:r>
              <a:rPr lang="en-US" dirty="0" smtClean="0"/>
              <a:t>TAM (Connected Vehicles)</a:t>
            </a:r>
          </a:p>
          <a:p>
            <a:pPr lvl="1"/>
            <a:r>
              <a:rPr lang="en-US" dirty="0" smtClean="0"/>
              <a:t>Enable / disable Incident Detection devices</a:t>
            </a:r>
          </a:p>
          <a:p>
            <a:pPr lvl="1"/>
            <a:r>
              <a:rPr lang="en-US" dirty="0" smtClean="0"/>
              <a:t>Report generation</a:t>
            </a:r>
          </a:p>
          <a:p>
            <a:pPr lvl="1"/>
            <a:r>
              <a:rPr lang="en-US" dirty="0" smtClean="0"/>
              <a:t>Video switching</a:t>
            </a:r>
          </a:p>
          <a:p>
            <a:pPr lvl="1"/>
            <a:r>
              <a:rPr lang="en-US" dirty="0"/>
              <a:t>Pricing mode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Event actions could be scheduled</a:t>
            </a:r>
          </a:p>
          <a:p>
            <a:pPr lvl="1"/>
            <a:r>
              <a:rPr lang="en-US" dirty="0" smtClean="0"/>
              <a:t>Event creation?</a:t>
            </a:r>
          </a:p>
          <a:p>
            <a:pPr lvl="1"/>
            <a:r>
              <a:rPr lang="en-US" dirty="0" smtClean="0"/>
              <a:t>Response plan activation only?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E77A6-ED0A-4109-9E94-61B312FAA6E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Dialogs Modified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4938"/>
            <a:ext cx="3520440" cy="4881562"/>
          </a:xfrm>
        </p:spPr>
        <p:txBody>
          <a:bodyPr/>
          <a:lstStyle/>
          <a:p>
            <a:r>
              <a:rPr lang="en-US" dirty="0" smtClean="0"/>
              <a:t>DMS</a:t>
            </a:r>
          </a:p>
          <a:p>
            <a:pPr lvl="1"/>
            <a:r>
              <a:rPr lang="en-US" dirty="0" smtClean="0"/>
              <a:t>Graphic mgmt.</a:t>
            </a:r>
          </a:p>
          <a:p>
            <a:pPr lvl="1"/>
            <a:r>
              <a:rPr lang="en-US" dirty="0" smtClean="0"/>
              <a:t>Short status</a:t>
            </a:r>
          </a:p>
          <a:p>
            <a:pPr lvl="1"/>
            <a:r>
              <a:rPr lang="en-US" dirty="0" smtClean="0"/>
              <a:t>Full status</a:t>
            </a:r>
          </a:p>
          <a:p>
            <a:pPr lvl="1"/>
            <a:r>
              <a:rPr lang="en-US" dirty="0" smtClean="0"/>
              <a:t>Send message</a:t>
            </a:r>
          </a:p>
          <a:p>
            <a:pPr lvl="1"/>
            <a:r>
              <a:rPr lang="en-US" dirty="0" smtClean="0"/>
              <a:t>Message libs.</a:t>
            </a:r>
          </a:p>
          <a:p>
            <a:pPr lvl="1"/>
            <a:r>
              <a:rPr lang="en-US" strike="sngStrike" dirty="0" smtClean="0"/>
              <a:t>Sequence libs.</a:t>
            </a:r>
          </a:p>
          <a:p>
            <a:pPr lvl="1"/>
            <a:r>
              <a:rPr lang="en-US" strike="sngStrike" dirty="0" smtClean="0"/>
              <a:t>Sequence edit</a:t>
            </a:r>
          </a:p>
          <a:p>
            <a:r>
              <a:rPr lang="en-US" dirty="0" smtClean="0"/>
              <a:t>MAS</a:t>
            </a:r>
          </a:p>
          <a:p>
            <a:pPr lvl="1"/>
            <a:r>
              <a:rPr lang="en-US" dirty="0" smtClean="0"/>
              <a:t>Queue manager</a:t>
            </a:r>
          </a:p>
          <a:p>
            <a:pPr lvl="1"/>
            <a:r>
              <a:rPr lang="en-US" dirty="0" smtClean="0"/>
              <a:t>Device queue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2A141-F7B3-42ED-BB70-6E10F75AAA7F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37760" y="1417320"/>
            <a:ext cx="36576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3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3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3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C2C</a:t>
            </a:r>
          </a:p>
          <a:p>
            <a:pPr lvl="1"/>
            <a:r>
              <a:rPr lang="en-US" dirty="0" smtClean="0"/>
              <a:t>Message approval</a:t>
            </a:r>
          </a:p>
          <a:p>
            <a:pPr lvl="1"/>
            <a:r>
              <a:rPr lang="en-US" dirty="0" smtClean="0"/>
              <a:t>Short status</a:t>
            </a:r>
          </a:p>
          <a:p>
            <a:pPr lvl="1"/>
            <a:r>
              <a:rPr lang="en-US" dirty="0" smtClean="0"/>
              <a:t>Full status</a:t>
            </a:r>
          </a:p>
          <a:p>
            <a:r>
              <a:rPr lang="en-US" dirty="0" smtClean="0"/>
              <a:t>EM</a:t>
            </a:r>
          </a:p>
          <a:p>
            <a:pPr lvl="1"/>
            <a:r>
              <a:rPr lang="en-US" dirty="0" smtClean="0"/>
              <a:t>Response plan</a:t>
            </a:r>
          </a:p>
          <a:p>
            <a:pPr lvl="1"/>
            <a:r>
              <a:rPr lang="en-US" dirty="0" smtClean="0"/>
              <a:t>Suggested plan</a:t>
            </a:r>
          </a:p>
          <a:p>
            <a:pPr lvl="1"/>
            <a:r>
              <a:rPr lang="en-US" dirty="0" smtClean="0"/>
              <a:t>Predefined plan</a:t>
            </a:r>
          </a:p>
          <a:p>
            <a:r>
              <a:rPr lang="en-US" dirty="0" smtClean="0"/>
              <a:t>TvT</a:t>
            </a:r>
          </a:p>
          <a:p>
            <a:pPr lvl="1"/>
            <a:r>
              <a:rPr lang="en-US" dirty="0" smtClean="0"/>
              <a:t>Tabbed UI</a:t>
            </a:r>
          </a:p>
          <a:p>
            <a:r>
              <a:rPr lang="en-US" dirty="0" err="1" smtClean="0"/>
              <a:t>Add’l</a:t>
            </a:r>
            <a:r>
              <a:rPr lang="en-US" dirty="0" smtClean="0"/>
              <a:t> support dialogs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74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features and modifications are present in each dialog where appropriate</a:t>
            </a:r>
          </a:p>
          <a:p>
            <a:pPr lvl="1"/>
            <a:r>
              <a:rPr lang="en-US" dirty="0" smtClean="0"/>
              <a:t>New background / color theme</a:t>
            </a:r>
          </a:p>
          <a:p>
            <a:pPr lvl="1"/>
            <a:r>
              <a:rPr lang="en-US" dirty="0" smtClean="0"/>
              <a:t>Alternating row colors</a:t>
            </a:r>
          </a:p>
          <a:p>
            <a:pPr lvl="1"/>
            <a:r>
              <a:rPr lang="en-US" dirty="0" smtClean="0"/>
              <a:t>Grid header sort / filter</a:t>
            </a:r>
          </a:p>
          <a:p>
            <a:pPr lvl="1"/>
            <a:r>
              <a:rPr lang="en-US" dirty="0" smtClean="0"/>
              <a:t>Grid column selection</a:t>
            </a:r>
          </a:p>
          <a:p>
            <a:r>
              <a:rPr lang="en-US" dirty="0" smtClean="0"/>
              <a:t>Many functions will be available through context menus rather than on-screen buttons</a:t>
            </a:r>
          </a:p>
          <a:p>
            <a:pPr lvl="1"/>
            <a:r>
              <a:rPr lang="en-US" dirty="0" smtClean="0"/>
              <a:t>Find on Map</a:t>
            </a:r>
          </a:p>
          <a:p>
            <a:pPr lvl="1"/>
            <a:r>
              <a:rPr lang="en-US" dirty="0" smtClean="0"/>
              <a:t>Collapse / expand 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6E53B-EDCF-4A43-A552-5BCBC757AD22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DevExpress</a:t>
            </a:r>
            <a:r>
              <a:rPr lang="en-US" dirty="0" smtClean="0"/>
              <a:t> WPF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features are dependent on third party </a:t>
            </a:r>
            <a:r>
              <a:rPr lang="en-US" dirty="0" smtClean="0"/>
              <a:t>WPF GUI </a:t>
            </a:r>
            <a:r>
              <a:rPr lang="en-US" dirty="0"/>
              <a:t>control toolkit</a:t>
            </a:r>
          </a:p>
          <a:p>
            <a:pPr lvl="1"/>
            <a:r>
              <a:rPr lang="en-US" dirty="0"/>
              <a:t>May not have ability to change implementation of features without selecting alternate toolkit or building from scratch</a:t>
            </a:r>
          </a:p>
          <a:p>
            <a:r>
              <a:rPr lang="en-US" dirty="0" smtClean="0"/>
              <a:t>Per-developer license fee required</a:t>
            </a:r>
          </a:p>
          <a:p>
            <a:pPr lvl="1"/>
            <a:r>
              <a:rPr lang="en-US" dirty="0" smtClean="0"/>
              <a:t>Starts at $900/seat, reduced for multiple seats</a:t>
            </a:r>
          </a:p>
          <a:p>
            <a:r>
              <a:rPr lang="en-US" dirty="0" smtClean="0"/>
              <a:t>Includes: Data Grid, Ribbon, Toolbars, Charts, Scheduler, Tree Grid, Docking, and more controls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E77A6-ED0A-4109-9E94-61B312FAA6E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35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C2C: Remote Message Approval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changes</a:t>
            </a:r>
            <a:endParaRPr lang="en-US" dirty="0"/>
          </a:p>
          <a:p>
            <a:r>
              <a:rPr lang="en-US" dirty="0" smtClean="0"/>
              <a:t>Ribbon controls not added</a:t>
            </a:r>
          </a:p>
          <a:p>
            <a:pPr lvl="1"/>
            <a:r>
              <a:rPr lang="en-US" dirty="0" smtClean="0"/>
              <a:t>Size of ribbon too large for dialog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3AB4B-4033-47F2-958B-25DB41BF2D07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063240"/>
            <a:ext cx="39624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0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C2C: Full DMS Status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filtering to headers</a:t>
            </a:r>
          </a:p>
          <a:p>
            <a:r>
              <a:rPr lang="en-US" dirty="0" smtClean="0"/>
              <a:t>Username / password may be updated in future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9B845-CD76-479D-AF95-BC63091D50D0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319729"/>
            <a:ext cx="6400800" cy="42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33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DMS: Short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changes from previous mockup</a:t>
            </a:r>
          </a:p>
          <a:p>
            <a:r>
              <a:rPr lang="en-US" dirty="0" smtClean="0"/>
              <a:t>May be replaced by map tear-away in future release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8726A-B0AF-422E-96BC-157135747E2D}" type="datetime1">
              <a:rPr lang="en-US" smtClean="0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A04A-A2A8-4621-8CA8-BC3E47A6F46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9624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3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rity">
  <a:themeElements>
    <a:clrScheme name="">
      <a:dk1>
        <a:srgbClr val="000000"/>
      </a:dk1>
      <a:lt1>
        <a:srgbClr val="FFFFFF"/>
      </a:lt1>
      <a:dk2>
        <a:srgbClr val="006699"/>
      </a:dk2>
      <a:lt2>
        <a:srgbClr val="CBCBCB"/>
      </a:lt2>
      <a:accent1>
        <a:srgbClr val="008000"/>
      </a:accent1>
      <a:accent2>
        <a:srgbClr val="FFFF00"/>
      </a:accent2>
      <a:accent3>
        <a:srgbClr val="AAB8CA"/>
      </a:accent3>
      <a:accent4>
        <a:srgbClr val="DADADA"/>
      </a:accent4>
      <a:accent5>
        <a:srgbClr val="AAC0AA"/>
      </a:accent5>
      <a:accent6>
        <a:srgbClr val="E7E700"/>
      </a:accent6>
      <a:hlink>
        <a:srgbClr val="FF3300"/>
      </a:hlink>
      <a:folHlink>
        <a:srgbClr val="FF7C80"/>
      </a:folHlink>
    </a:clrScheme>
    <a:fontScheme name="secur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l"/>
          <a:tabLst/>
          <a:defRPr kumimoji="1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l"/>
          <a:tabLst/>
          <a:defRPr kumimoji="1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ecurit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rit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rit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D5EFDD4FF524A993C0BA2241C425A" ma:contentTypeVersion="1" ma:contentTypeDescription="Create a new document." ma:contentTypeScope="" ma:versionID="613ac04bee0c239d511c331805ac05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018EF-8E0A-45E2-B3F8-DF4128E5BD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136B8F-45C1-418A-B737-C616525F0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11D01-E894-4FA1-A4DE-E5B2BA6E0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Gradiants</Template>
  <TotalTime>41844</TotalTime>
  <Pages>7777724</Pages>
  <Words>1015</Words>
  <Application>Microsoft Office PowerPoint</Application>
  <PresentationFormat>Letter Paper (8.5x11 in)</PresentationFormat>
  <Paragraphs>273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security</vt:lpstr>
      <vt:lpstr>Slide 1</vt:lpstr>
      <vt:lpstr>Second Design Review</vt:lpstr>
      <vt:lpstr>Feedback Still Needed</vt:lpstr>
      <vt:lpstr>List of Dialogs Modified</vt:lpstr>
      <vt:lpstr>Common Modifications</vt:lpstr>
      <vt:lpstr>DevExpress WPF Toolkit</vt:lpstr>
      <vt:lpstr>C2C: Remote Message Approval</vt:lpstr>
      <vt:lpstr>C2C: Full DMS Status</vt:lpstr>
      <vt:lpstr>DMS: Short status</vt:lpstr>
      <vt:lpstr>DMS: Send Message</vt:lpstr>
      <vt:lpstr>DMS: Send Message (cont.)</vt:lpstr>
      <vt:lpstr>DMS: Image Management</vt:lpstr>
      <vt:lpstr>DMS: Message Libraries</vt:lpstr>
      <vt:lpstr>DMS: Message Libraries (cont.)</vt:lpstr>
      <vt:lpstr>DMS: Sequences</vt:lpstr>
      <vt:lpstr>Message Management</vt:lpstr>
      <vt:lpstr>Message Management (cont.)</vt:lpstr>
      <vt:lpstr>Message Management (cont.)</vt:lpstr>
      <vt:lpstr>Travel Times Tab</vt:lpstr>
      <vt:lpstr>Travel Times Tab (cont.)</vt:lpstr>
      <vt:lpstr>EM: Response Plans</vt:lpstr>
      <vt:lpstr>EM: Response Plans (cont.)</vt:lpstr>
      <vt:lpstr>EM: Response Plans (cont.)</vt:lpstr>
      <vt:lpstr>EM: Predefined Plans</vt:lpstr>
      <vt:lpstr>EM: Predefined Plans (cont.)</vt:lpstr>
      <vt:lpstr>Slide 26</vt:lpstr>
      <vt:lpstr>SAS: Schedule Overview</vt:lpstr>
      <vt:lpstr>SAS: Schedule Overview (cont.)</vt:lpstr>
      <vt:lpstr>SAS: Schedule Item</vt:lpstr>
      <vt:lpstr>SAS: Schedule Item (Timing)</vt:lpstr>
      <vt:lpstr>SAS: Schedule Item (Devices)</vt:lpstr>
      <vt:lpstr>SAS: Schedule Item (Travel Times, Schedules)</vt:lpstr>
      <vt:lpstr>SAS: Schedule Item (CCTV)</vt:lpstr>
      <vt:lpstr>SAS: Schedule Item (DMS)</vt:lpstr>
      <vt:lpstr>SAS: Action Lists</vt:lpstr>
      <vt:lpstr>Future SAS Enhancements</vt:lpstr>
    </vt:vector>
  </TitlesOfParts>
  <Company>Southwest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FDOT Status Meeting</dc:title>
  <dc:creator>Steve Dellenback</dc:creator>
  <cp:lastModifiedBy>knaknkm</cp:lastModifiedBy>
  <cp:revision>1326</cp:revision>
  <cp:lastPrinted>2011-09-13T21:52:47Z</cp:lastPrinted>
  <dcterms:created xsi:type="dcterms:W3CDTF">1997-06-11T03:30:26Z</dcterms:created>
  <dcterms:modified xsi:type="dcterms:W3CDTF">2012-11-13T16:16:01Z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0x010100F4BD5EFDD4FF524A993C0BA2241C425A</vt:lpwstr>
  </property>
</Properties>
</file>